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944" autoAdjust="0"/>
  </p:normalViewPr>
  <p:slideViewPr>
    <p:cSldViewPr snapToGrid="0">
      <p:cViewPr>
        <p:scale>
          <a:sx n="101" d="100"/>
          <a:sy n="101" d="100"/>
        </p:scale>
        <p:origin x="9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56EBE-051B-497A-A94C-D56ECF0609D6}" type="datetimeFigureOut">
              <a:rPr lang="en-US" smtClean="0"/>
              <a:t>9/27/2019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8BE1A1-184B-4BE2-B21F-50051B084884}" type="slidenum">
              <a:rPr lang="en-US" smtClean="0"/>
              <a:t>‹#›</a:t>
            </a:fld>
            <a:endParaRPr lang="en-US"/>
          </a:p>
        </p:txBody>
      </p:sp>
    </p:spTree>
    <p:extLst>
      <p:ext uri="{BB962C8B-B14F-4D97-AF65-F5344CB8AC3E}">
        <p14:creationId xmlns:p14="http://schemas.microsoft.com/office/powerpoint/2010/main" val="1261652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Ursnif</a:t>
            </a:r>
            <a:r>
              <a:rPr lang="en-US" sz="1200" kern="1200" dirty="0">
                <a:solidFill>
                  <a:schemeClr val="tx1"/>
                </a:solidFill>
                <a:effectLst/>
                <a:latin typeface="+mn-lt"/>
                <a:ea typeface="+mn-ea"/>
                <a:cs typeface="+mn-cs"/>
              </a:rPr>
              <a:t> is a banking Trojan which attempts to steal bank credentials and online account credentials. Reading through the articles, it seems that there are many different strains of the malware and my version is not from the big strains. Some strains of the malware are marketed specifically to target Japanese computers while others target Italy and use steganography techniques (the hiding of information in audio or pictures). It seems to be rapidly evolving with multiple offshoots due to a public GitHub repo of its open source code and has apparently been prevalent in the wild since 2014. In general, after the malware’s initial communication with the C&amp;C server, the malware uses a range of attacks to steal cryptocurrency off the machine and steals login and server details from web browsers and email clients. It then performs a man-in-the-browser attack which essentially lets the malicious user gather all data accessed through the web browser like banking credentials and sends it back to the C&amp;C server. While we know don’t know if our malware uses these techniques, as it is part of the same malware family, it is quite possible.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run our COM object, it isn’t our malware that is running, but an environmentally neutral object that has the same properties as our malware.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see another use of a COM object in our original PowerShell code run by our macro. There is a CLSID referenced in $</a:t>
            </a:r>
            <a:r>
              <a:rPr lang="en-US" sz="1200" kern="1200" dirty="0" err="1">
                <a:solidFill>
                  <a:schemeClr val="tx1"/>
                </a:solidFill>
                <a:effectLst/>
                <a:latin typeface="+mn-lt"/>
                <a:ea typeface="+mn-ea"/>
                <a:cs typeface="+mn-cs"/>
              </a:rPr>
              <a:t>clsid</a:t>
            </a:r>
            <a:r>
              <a:rPr lang="en-US" sz="1200" kern="1200" dirty="0">
                <a:solidFill>
                  <a:schemeClr val="tx1"/>
                </a:solidFill>
                <a:effectLst/>
                <a:latin typeface="+mn-lt"/>
                <a:ea typeface="+mn-ea"/>
                <a:cs typeface="+mn-cs"/>
              </a:rPr>
              <a:t> (line 21) and a call to </a:t>
            </a:r>
            <a:r>
              <a:rPr lang="en-US" sz="1200" kern="1200" dirty="0" err="1">
                <a:solidFill>
                  <a:schemeClr val="tx1"/>
                </a:solidFill>
                <a:effectLst/>
                <a:latin typeface="+mn-lt"/>
                <a:ea typeface="+mn-ea"/>
                <a:cs typeface="+mn-cs"/>
              </a:rPr>
              <a:t>ShellExecute</a:t>
            </a:r>
            <a:r>
              <a:rPr lang="en-US" sz="1200" kern="1200" dirty="0">
                <a:solidFill>
                  <a:schemeClr val="tx1"/>
                </a:solidFill>
                <a:effectLst/>
                <a:latin typeface="+mn-lt"/>
                <a:ea typeface="+mn-ea"/>
                <a:cs typeface="+mn-cs"/>
              </a:rPr>
              <a:t> (line 27). The GUID referenced in line 21 (the string that says C08AF…) resolves to a CLSID that references the object </a:t>
            </a:r>
            <a:r>
              <a:rPr lang="en-US" sz="1200" kern="1200" dirty="0" err="1">
                <a:solidFill>
                  <a:schemeClr val="tx1"/>
                </a:solidFill>
                <a:effectLst/>
                <a:latin typeface="+mn-lt"/>
                <a:ea typeface="+mn-ea"/>
                <a:cs typeface="+mn-cs"/>
              </a:rPr>
              <a:t>ShellBrowserWindow</a:t>
            </a:r>
            <a:r>
              <a:rPr lang="en-US" sz="1200" kern="1200" dirty="0">
                <a:solidFill>
                  <a:schemeClr val="tx1"/>
                </a:solidFill>
                <a:effectLst/>
                <a:latin typeface="+mn-lt"/>
                <a:ea typeface="+mn-ea"/>
                <a:cs typeface="+mn-cs"/>
              </a:rPr>
              <a:t>. This object can execute new processes under explorer.exe and therefore those processes won’t appear as children of our process. </a:t>
            </a:r>
            <a:r>
              <a:rPr lang="en-US" sz="1200" kern="1200">
                <a:solidFill>
                  <a:schemeClr val="tx1"/>
                </a:solidFill>
                <a:effectLst/>
                <a:latin typeface="+mn-lt"/>
                <a:ea typeface="+mn-ea"/>
                <a:cs typeface="+mn-cs"/>
              </a:rPr>
              <a:t>In our macro’s case, it would execute the malware under explorer.exe instead of as a child process of Microsoft Word.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88BE1A1-184B-4BE2-B21F-50051B084884}" type="slidenum">
              <a:rPr lang="en-US" smtClean="0"/>
              <a:t>11</a:t>
            </a:fld>
            <a:endParaRPr lang="en-US"/>
          </a:p>
        </p:txBody>
      </p:sp>
    </p:spTree>
    <p:extLst>
      <p:ext uri="{BB962C8B-B14F-4D97-AF65-F5344CB8AC3E}">
        <p14:creationId xmlns:p14="http://schemas.microsoft.com/office/powerpoint/2010/main" val="19540693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9/27/2019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9/27/2019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9/27/2019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9/27/2019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9/27/2019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9/27/2019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9/27/2019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9/27/2019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9/27/2019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9/27/2019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9/27/2019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52672-66DE-4DEC-A221-5C5ECC8AD5DA}"/>
              </a:ext>
            </a:extLst>
          </p:cNvPr>
          <p:cNvSpPr>
            <a:spLocks noGrp="1"/>
          </p:cNvSpPr>
          <p:nvPr>
            <p:ph type="ctrTitle"/>
          </p:nvPr>
        </p:nvSpPr>
        <p:spPr>
          <a:xfrm>
            <a:off x="680322" y="2589330"/>
            <a:ext cx="8144134" cy="1373070"/>
          </a:xfrm>
        </p:spPr>
        <p:txBody>
          <a:bodyPr/>
          <a:lstStyle/>
          <a:p>
            <a:r>
              <a:rPr lang="en-US" dirty="0"/>
              <a:t>Malware Analysis Journey</a:t>
            </a:r>
          </a:p>
        </p:txBody>
      </p:sp>
      <p:sp>
        <p:nvSpPr>
          <p:cNvPr id="3" name="Subtitle 2">
            <a:extLst>
              <a:ext uri="{FF2B5EF4-FFF2-40B4-BE49-F238E27FC236}">
                <a16:creationId xmlns:a16="http://schemas.microsoft.com/office/drawing/2014/main" id="{BB15734D-C594-44F8-9D4E-1DF495A69A26}"/>
              </a:ext>
            </a:extLst>
          </p:cNvPr>
          <p:cNvSpPr>
            <a:spLocks noGrp="1"/>
          </p:cNvSpPr>
          <p:nvPr>
            <p:ph type="subTitle" idx="1"/>
          </p:nvPr>
        </p:nvSpPr>
        <p:spPr/>
        <p:txBody>
          <a:bodyPr/>
          <a:lstStyle/>
          <a:p>
            <a:r>
              <a:rPr lang="en-US" dirty="0"/>
              <a:t>By: Duncan Rowe</a:t>
            </a:r>
          </a:p>
        </p:txBody>
      </p:sp>
    </p:spTree>
    <p:extLst>
      <p:ext uri="{BB962C8B-B14F-4D97-AF65-F5344CB8AC3E}">
        <p14:creationId xmlns:p14="http://schemas.microsoft.com/office/powerpoint/2010/main" val="2589313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427F9-AA7E-49C0-B9FB-0F046B8F47A3}"/>
              </a:ext>
            </a:extLst>
          </p:cNvPr>
          <p:cNvSpPr>
            <a:spLocks noGrp="1"/>
          </p:cNvSpPr>
          <p:nvPr>
            <p:ph type="title"/>
          </p:nvPr>
        </p:nvSpPr>
        <p:spPr/>
        <p:txBody>
          <a:bodyPr/>
          <a:lstStyle/>
          <a:p>
            <a:r>
              <a:rPr lang="en-US" dirty="0"/>
              <a:t>C</a:t>
            </a:r>
            <a:r>
              <a:rPr lang="en-US" dirty="0">
                <a:latin typeface="Calibri" panose="020F0502020204030204" pitchFamily="34" charset="0"/>
                <a:cs typeface="Calibri" panose="020F0502020204030204" pitchFamily="34" charset="0"/>
              </a:rPr>
              <a:t>&amp;</a:t>
            </a:r>
            <a:r>
              <a:rPr lang="en-US" dirty="0"/>
              <a:t>C</a:t>
            </a:r>
          </a:p>
        </p:txBody>
      </p:sp>
      <p:pic>
        <p:nvPicPr>
          <p:cNvPr id="4" name="Content Placeholder 3">
            <a:extLst>
              <a:ext uri="{FF2B5EF4-FFF2-40B4-BE49-F238E27FC236}">
                <a16:creationId xmlns:a16="http://schemas.microsoft.com/office/drawing/2014/main" id="{C2D4D74E-93C9-4467-AF70-39040AB065CE}"/>
              </a:ext>
            </a:extLst>
          </p:cNvPr>
          <p:cNvPicPr>
            <a:picLocks noGrp="1"/>
          </p:cNvPicPr>
          <p:nvPr>
            <p:ph idx="1"/>
          </p:nvPr>
        </p:nvPicPr>
        <p:blipFill rotWithShape="1">
          <a:blip r:embed="rId2">
            <a:extLst>
              <a:ext uri="{28A0092B-C50C-407E-A947-70E740481C1C}">
                <a14:useLocalDpi xmlns:a14="http://schemas.microsoft.com/office/drawing/2010/main" val="0"/>
              </a:ext>
            </a:extLst>
          </a:blip>
          <a:srcRect b="21739"/>
          <a:stretch/>
        </p:blipFill>
        <p:spPr bwMode="auto">
          <a:xfrm>
            <a:off x="353261" y="2312737"/>
            <a:ext cx="4815137" cy="359886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8A395C6F-5EF0-48A5-81C6-F56258FFFB5F}"/>
              </a:ext>
            </a:extLst>
          </p:cNvPr>
          <p:cNvPicPr/>
          <p:nvPr/>
        </p:nvPicPr>
        <p:blipFill>
          <a:blip r:embed="rId3">
            <a:extLst>
              <a:ext uri="{28A0092B-C50C-407E-A947-70E740481C1C}">
                <a14:useLocalDpi xmlns:a14="http://schemas.microsoft.com/office/drawing/2010/main" val="0"/>
              </a:ext>
            </a:extLst>
          </a:blip>
          <a:stretch>
            <a:fillRect/>
          </a:stretch>
        </p:blipFill>
        <p:spPr>
          <a:xfrm>
            <a:off x="5256463" y="2632225"/>
            <a:ext cx="6807200" cy="1866265"/>
          </a:xfrm>
          <a:prstGeom prst="rect">
            <a:avLst/>
          </a:prstGeom>
        </p:spPr>
      </p:pic>
      <p:cxnSp>
        <p:nvCxnSpPr>
          <p:cNvPr id="6" name="Straight Arrow Connector 5">
            <a:extLst>
              <a:ext uri="{FF2B5EF4-FFF2-40B4-BE49-F238E27FC236}">
                <a16:creationId xmlns:a16="http://schemas.microsoft.com/office/drawing/2014/main" id="{2E4D88C8-6BF2-4464-80A9-D43A74D6F399}"/>
              </a:ext>
            </a:extLst>
          </p:cNvPr>
          <p:cNvCxnSpPr>
            <a:cxnSpLocks/>
          </p:cNvCxnSpPr>
          <p:nvPr/>
        </p:nvCxnSpPr>
        <p:spPr>
          <a:xfrm flipH="1">
            <a:off x="5880281" y="2944276"/>
            <a:ext cx="608749" cy="364408"/>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9FA6C6-8F7F-458A-A126-0DD52DEB6491}"/>
              </a:ext>
            </a:extLst>
          </p:cNvPr>
          <p:cNvCxnSpPr>
            <a:cxnSpLocks/>
          </p:cNvCxnSpPr>
          <p:nvPr/>
        </p:nvCxnSpPr>
        <p:spPr>
          <a:xfrm flipH="1">
            <a:off x="8051314" y="3866697"/>
            <a:ext cx="608749" cy="364408"/>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04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427F9-AA7E-49C0-B9FB-0F046B8F47A3}"/>
              </a:ext>
            </a:extLst>
          </p:cNvPr>
          <p:cNvSpPr>
            <a:spLocks noGrp="1"/>
          </p:cNvSpPr>
          <p:nvPr>
            <p:ph type="title"/>
          </p:nvPr>
        </p:nvSpPr>
        <p:spPr/>
        <p:txBody>
          <a:bodyPr/>
          <a:lstStyle/>
          <a:p>
            <a:r>
              <a:rPr lang="en-US" dirty="0" err="1"/>
              <a:t>Ursnif</a:t>
            </a:r>
            <a:r>
              <a:rPr lang="en-US" dirty="0"/>
              <a:t> Malware Family</a:t>
            </a:r>
          </a:p>
        </p:txBody>
      </p:sp>
      <p:pic>
        <p:nvPicPr>
          <p:cNvPr id="4" name="Content Placeholder 3">
            <a:extLst>
              <a:ext uri="{FF2B5EF4-FFF2-40B4-BE49-F238E27FC236}">
                <a16:creationId xmlns:a16="http://schemas.microsoft.com/office/drawing/2014/main" id="{76A05CBA-C12E-4313-ADC9-7E9C3163DFBB}"/>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680321" y="1666803"/>
            <a:ext cx="6920497" cy="3198269"/>
          </a:xfrm>
          <a:prstGeom prst="rect">
            <a:avLst/>
          </a:prstGeom>
        </p:spPr>
      </p:pic>
      <p:pic>
        <p:nvPicPr>
          <p:cNvPr id="6" name="Picture 5">
            <a:extLst>
              <a:ext uri="{FF2B5EF4-FFF2-40B4-BE49-F238E27FC236}">
                <a16:creationId xmlns:a16="http://schemas.microsoft.com/office/drawing/2014/main" id="{B33474BA-579F-4EFA-8109-C07615D6583F}"/>
              </a:ext>
            </a:extLst>
          </p:cNvPr>
          <p:cNvPicPr/>
          <p:nvPr/>
        </p:nvPicPr>
        <p:blipFill rotWithShape="1">
          <a:blip r:embed="rId4">
            <a:extLst>
              <a:ext uri="{28A0092B-C50C-407E-A947-70E740481C1C}">
                <a14:useLocalDpi xmlns:a14="http://schemas.microsoft.com/office/drawing/2010/main" val="0"/>
              </a:ext>
            </a:extLst>
          </a:blip>
          <a:srcRect t="43341" b="19398"/>
          <a:stretch/>
        </p:blipFill>
        <p:spPr bwMode="auto">
          <a:xfrm>
            <a:off x="5751946" y="3190875"/>
            <a:ext cx="6201929" cy="2160742"/>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9246B3F6-2E13-40F8-B4CC-3B15C724EF4E}"/>
              </a:ext>
            </a:extLst>
          </p:cNvPr>
          <p:cNvPicPr/>
          <p:nvPr/>
        </p:nvPicPr>
        <p:blipFill rotWithShape="1">
          <a:blip r:embed="rId5">
            <a:extLst>
              <a:ext uri="{28A0092B-C50C-407E-A947-70E740481C1C}">
                <a14:useLocalDpi xmlns:a14="http://schemas.microsoft.com/office/drawing/2010/main" val="0"/>
              </a:ext>
            </a:extLst>
          </a:blip>
          <a:srcRect b="4073"/>
          <a:stretch/>
        </p:blipFill>
        <p:spPr bwMode="auto">
          <a:xfrm>
            <a:off x="1737144" y="5191197"/>
            <a:ext cx="5943600" cy="1600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0640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427F9-AA7E-49C0-B9FB-0F046B8F47A3}"/>
              </a:ext>
            </a:extLst>
          </p:cNvPr>
          <p:cNvSpPr>
            <a:spLocks noGrp="1"/>
          </p:cNvSpPr>
          <p:nvPr>
            <p:ph type="title"/>
          </p:nvPr>
        </p:nvSpPr>
        <p:spPr>
          <a:xfrm>
            <a:off x="2619375" y="3429000"/>
            <a:ext cx="6953250" cy="1100741"/>
          </a:xfrm>
        </p:spPr>
        <p:txBody>
          <a:bodyPr>
            <a:noAutofit/>
          </a:bodyPr>
          <a:lstStyle/>
          <a:p>
            <a:r>
              <a:rPr lang="en-US" sz="6000" dirty="0"/>
              <a:t>Thanks for listening</a:t>
            </a:r>
          </a:p>
        </p:txBody>
      </p:sp>
    </p:spTree>
    <p:extLst>
      <p:ext uri="{BB962C8B-B14F-4D97-AF65-F5344CB8AC3E}">
        <p14:creationId xmlns:p14="http://schemas.microsoft.com/office/powerpoint/2010/main" val="2098828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70E3-9AA7-42C2-97EE-627C3F768182}"/>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D9243D60-448C-4E6E-8630-7A3F704BB186}"/>
              </a:ext>
            </a:extLst>
          </p:cNvPr>
          <p:cNvSpPr>
            <a:spLocks noGrp="1"/>
          </p:cNvSpPr>
          <p:nvPr>
            <p:ph idx="1"/>
          </p:nvPr>
        </p:nvSpPr>
        <p:spPr/>
        <p:txBody>
          <a:bodyPr/>
          <a:lstStyle/>
          <a:p>
            <a:r>
              <a:rPr lang="en-US" dirty="0"/>
              <a:t>No prior malware experience</a:t>
            </a:r>
          </a:p>
          <a:p>
            <a:r>
              <a:rPr lang="en-US" dirty="0"/>
              <a:t>Context’s Analysis Environment</a:t>
            </a:r>
          </a:p>
          <a:p>
            <a:r>
              <a:rPr lang="en-US" dirty="0"/>
              <a:t>“Wild” malware</a:t>
            </a:r>
          </a:p>
          <a:p>
            <a:endParaRPr lang="en-US" dirty="0"/>
          </a:p>
        </p:txBody>
      </p:sp>
      <p:pic>
        <p:nvPicPr>
          <p:cNvPr id="4" name="Content Placeholder 3">
            <a:extLst>
              <a:ext uri="{FF2B5EF4-FFF2-40B4-BE49-F238E27FC236}">
                <a16:creationId xmlns:a16="http://schemas.microsoft.com/office/drawing/2014/main" id="{C821B27F-D33E-4724-99A3-09C9F54FD63C}"/>
              </a:ext>
            </a:extLst>
          </p:cNvPr>
          <p:cNvPicPr>
            <a:picLocks/>
          </p:cNvPicPr>
          <p:nvPr/>
        </p:nvPicPr>
        <p:blipFill rotWithShape="1">
          <a:blip r:embed="rId2">
            <a:extLst>
              <a:ext uri="{28A0092B-C50C-407E-A947-70E740481C1C}">
                <a14:useLocalDpi xmlns:a14="http://schemas.microsoft.com/office/drawing/2010/main" val="0"/>
              </a:ext>
            </a:extLst>
          </a:blip>
          <a:srcRect l="891" t="10800" r="1616" b="2927"/>
          <a:stretch/>
        </p:blipFill>
        <p:spPr bwMode="auto">
          <a:xfrm>
            <a:off x="4601687" y="3396342"/>
            <a:ext cx="6689556" cy="31789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03840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87C766-F33A-4677-8721-8C821648CC58}"/>
              </a:ext>
            </a:extLst>
          </p:cNvPr>
          <p:cNvPicPr/>
          <p:nvPr/>
        </p:nvPicPr>
        <p:blipFill>
          <a:blip r:embed="rId2"/>
          <a:stretch>
            <a:fillRect/>
          </a:stretch>
        </p:blipFill>
        <p:spPr>
          <a:xfrm>
            <a:off x="232857" y="232610"/>
            <a:ext cx="6784418" cy="6179347"/>
          </a:xfrm>
          <a:prstGeom prst="rect">
            <a:avLst/>
          </a:prstGeom>
        </p:spPr>
      </p:pic>
      <p:pic>
        <p:nvPicPr>
          <p:cNvPr id="5" name="Picture 4">
            <a:extLst>
              <a:ext uri="{FF2B5EF4-FFF2-40B4-BE49-F238E27FC236}">
                <a16:creationId xmlns:a16="http://schemas.microsoft.com/office/drawing/2014/main" id="{86AFCEA0-CA31-47BF-8546-534E9B5AA062}"/>
              </a:ext>
            </a:extLst>
          </p:cNvPr>
          <p:cNvPicPr/>
          <p:nvPr/>
        </p:nvPicPr>
        <p:blipFill>
          <a:blip r:embed="rId3">
            <a:extLst>
              <a:ext uri="{28A0092B-C50C-407E-A947-70E740481C1C}">
                <a14:useLocalDpi xmlns:a14="http://schemas.microsoft.com/office/drawing/2010/main" val="0"/>
              </a:ext>
            </a:extLst>
          </a:blip>
          <a:stretch>
            <a:fillRect/>
          </a:stretch>
        </p:blipFill>
        <p:spPr>
          <a:xfrm>
            <a:off x="6096000" y="3194952"/>
            <a:ext cx="5943600" cy="3018790"/>
          </a:xfrm>
          <a:prstGeom prst="rect">
            <a:avLst/>
          </a:prstGeom>
        </p:spPr>
      </p:pic>
      <p:sp>
        <p:nvSpPr>
          <p:cNvPr id="6" name="Arrow: Bent 5">
            <a:extLst>
              <a:ext uri="{FF2B5EF4-FFF2-40B4-BE49-F238E27FC236}">
                <a16:creationId xmlns:a16="http://schemas.microsoft.com/office/drawing/2014/main" id="{D9810FF0-6955-4F14-B4A6-F9B6A5121373}"/>
              </a:ext>
            </a:extLst>
          </p:cNvPr>
          <p:cNvSpPr/>
          <p:nvPr/>
        </p:nvSpPr>
        <p:spPr>
          <a:xfrm rot="5400000">
            <a:off x="6651906" y="1725685"/>
            <a:ext cx="1314414" cy="1624120"/>
          </a:xfrm>
          <a:prstGeom prst="ben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itle 1">
            <a:extLst>
              <a:ext uri="{FF2B5EF4-FFF2-40B4-BE49-F238E27FC236}">
                <a16:creationId xmlns:a16="http://schemas.microsoft.com/office/drawing/2014/main" id="{444275D6-E6C2-46DB-8B7C-8C3080F8EC37}"/>
              </a:ext>
            </a:extLst>
          </p:cNvPr>
          <p:cNvSpPr>
            <a:spLocks noGrp="1"/>
          </p:cNvSpPr>
          <p:nvPr>
            <p:ph type="title"/>
          </p:nvPr>
        </p:nvSpPr>
        <p:spPr>
          <a:xfrm>
            <a:off x="7511143" y="799600"/>
            <a:ext cx="2505453" cy="1080938"/>
          </a:xfrm>
        </p:spPr>
        <p:txBody>
          <a:bodyPr/>
          <a:lstStyle/>
          <a:p>
            <a:r>
              <a:rPr lang="en-US" dirty="0"/>
              <a:t>VBA Script</a:t>
            </a:r>
          </a:p>
        </p:txBody>
      </p:sp>
    </p:spTree>
    <p:extLst>
      <p:ext uri="{BB962C8B-B14F-4D97-AF65-F5344CB8AC3E}">
        <p14:creationId xmlns:p14="http://schemas.microsoft.com/office/powerpoint/2010/main" val="3480431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E3F5AE9-997C-45D6-B46C-C26AA92E00FE}"/>
              </a:ext>
            </a:extLst>
          </p:cNvPr>
          <p:cNvSpPr>
            <a:spLocks noGrp="1"/>
          </p:cNvSpPr>
          <p:nvPr>
            <p:ph type="title"/>
          </p:nvPr>
        </p:nvSpPr>
        <p:spPr>
          <a:xfrm>
            <a:off x="7876351" y="791359"/>
            <a:ext cx="3016239" cy="1080938"/>
          </a:xfrm>
        </p:spPr>
        <p:txBody>
          <a:bodyPr/>
          <a:lstStyle/>
          <a:p>
            <a:r>
              <a:rPr lang="en-US" dirty="0"/>
              <a:t>PowerShell</a:t>
            </a:r>
          </a:p>
        </p:txBody>
      </p:sp>
      <p:pic>
        <p:nvPicPr>
          <p:cNvPr id="8" name="Picture 7">
            <a:extLst>
              <a:ext uri="{FF2B5EF4-FFF2-40B4-BE49-F238E27FC236}">
                <a16:creationId xmlns:a16="http://schemas.microsoft.com/office/drawing/2014/main" id="{78C95AFF-F493-4449-96B0-C6E6D33B17A5}"/>
              </a:ext>
            </a:extLst>
          </p:cNvPr>
          <p:cNvPicPr/>
          <p:nvPr/>
        </p:nvPicPr>
        <p:blipFill rotWithShape="1">
          <a:blip r:embed="rId2">
            <a:extLst>
              <a:ext uri="{28A0092B-C50C-407E-A947-70E740481C1C}">
                <a14:useLocalDpi xmlns:a14="http://schemas.microsoft.com/office/drawing/2010/main" val="0"/>
              </a:ext>
            </a:extLst>
          </a:blip>
          <a:srcRect b="19398"/>
          <a:stretch/>
        </p:blipFill>
        <p:spPr bwMode="auto">
          <a:xfrm>
            <a:off x="62716" y="206069"/>
            <a:ext cx="7587219" cy="5786516"/>
          </a:xfrm>
          <a:prstGeom prst="rect">
            <a:avLst/>
          </a:prstGeom>
          <a:ln>
            <a:noFill/>
          </a:ln>
          <a:extLst>
            <a:ext uri="{53640926-AAD7-44D8-BBD7-CCE9431645EC}">
              <a14:shadowObscured xmlns:a14="http://schemas.microsoft.com/office/drawing/2010/main"/>
            </a:ext>
          </a:extLst>
        </p:spPr>
      </p:pic>
      <p:pic>
        <p:nvPicPr>
          <p:cNvPr id="6" name="Content Placeholder 5">
            <a:extLst>
              <a:ext uri="{FF2B5EF4-FFF2-40B4-BE49-F238E27FC236}">
                <a16:creationId xmlns:a16="http://schemas.microsoft.com/office/drawing/2014/main" id="{31C9DDA8-AEE9-4C24-97FB-78DB196BDB46}"/>
              </a:ext>
            </a:extLst>
          </p:cNvPr>
          <p:cNvPicPr>
            <a:picLocks noGrp="1"/>
          </p:cNvPicPr>
          <p:nvPr>
            <p:ph idx="1"/>
          </p:nvPr>
        </p:nvPicPr>
        <p:blipFill rotWithShape="1">
          <a:blip r:embed="rId3">
            <a:extLst>
              <a:ext uri="{28A0092B-C50C-407E-A947-70E740481C1C}">
                <a14:useLocalDpi xmlns:a14="http://schemas.microsoft.com/office/drawing/2010/main" val="0"/>
              </a:ext>
            </a:extLst>
          </a:blip>
          <a:srcRect t="30218"/>
          <a:stretch/>
        </p:blipFill>
        <p:spPr bwMode="auto">
          <a:xfrm>
            <a:off x="5705475" y="4245399"/>
            <a:ext cx="6033284" cy="2406532"/>
          </a:xfrm>
          <a:prstGeom prst="rect">
            <a:avLst/>
          </a:prstGeom>
          <a:ln>
            <a:noFill/>
          </a:ln>
          <a:extLst>
            <a:ext uri="{53640926-AAD7-44D8-BBD7-CCE9431645EC}">
              <a14:shadowObscured xmlns:a14="http://schemas.microsoft.com/office/drawing/2010/main"/>
            </a:ext>
          </a:extLst>
        </p:spPr>
      </p:pic>
      <p:sp>
        <p:nvSpPr>
          <p:cNvPr id="10" name="Arrow: Bent 9">
            <a:extLst>
              <a:ext uri="{FF2B5EF4-FFF2-40B4-BE49-F238E27FC236}">
                <a16:creationId xmlns:a16="http://schemas.microsoft.com/office/drawing/2014/main" id="{499C1CDF-C95E-427F-9175-216ADEB617DB}"/>
              </a:ext>
            </a:extLst>
          </p:cNvPr>
          <p:cNvSpPr/>
          <p:nvPr/>
        </p:nvSpPr>
        <p:spPr>
          <a:xfrm flipH="1">
            <a:off x="6997918" y="2759885"/>
            <a:ext cx="1530450" cy="1624120"/>
          </a:xfrm>
          <a:prstGeom prst="ben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4971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427F9-AA7E-49C0-B9FB-0F046B8F47A3}"/>
              </a:ext>
            </a:extLst>
          </p:cNvPr>
          <p:cNvSpPr>
            <a:spLocks noGrp="1"/>
          </p:cNvSpPr>
          <p:nvPr>
            <p:ph type="title"/>
          </p:nvPr>
        </p:nvSpPr>
        <p:spPr/>
        <p:txBody>
          <a:bodyPr/>
          <a:lstStyle/>
          <a:p>
            <a:r>
              <a:rPr lang="en-US" dirty="0"/>
              <a:t>Virus Total</a:t>
            </a:r>
          </a:p>
        </p:txBody>
      </p:sp>
      <p:pic>
        <p:nvPicPr>
          <p:cNvPr id="4" name="Picture 3">
            <a:extLst>
              <a:ext uri="{FF2B5EF4-FFF2-40B4-BE49-F238E27FC236}">
                <a16:creationId xmlns:a16="http://schemas.microsoft.com/office/drawing/2014/main" id="{48035F90-961F-490A-8382-25CD155EC69F}"/>
              </a:ext>
            </a:extLst>
          </p:cNvPr>
          <p:cNvPicPr/>
          <p:nvPr/>
        </p:nvPicPr>
        <p:blipFill rotWithShape="1">
          <a:blip r:embed="rId2">
            <a:extLst>
              <a:ext uri="{28A0092B-C50C-407E-A947-70E740481C1C}">
                <a14:useLocalDpi xmlns:a14="http://schemas.microsoft.com/office/drawing/2010/main" val="0"/>
              </a:ext>
            </a:extLst>
          </a:blip>
          <a:srcRect b="1369"/>
          <a:stretch/>
        </p:blipFill>
        <p:spPr bwMode="auto">
          <a:xfrm>
            <a:off x="1690974" y="1705830"/>
            <a:ext cx="5816731" cy="49676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29223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427F9-AA7E-49C0-B9FB-0F046B8F47A3}"/>
              </a:ext>
            </a:extLst>
          </p:cNvPr>
          <p:cNvSpPr>
            <a:spLocks noGrp="1"/>
          </p:cNvSpPr>
          <p:nvPr>
            <p:ph type="title"/>
          </p:nvPr>
        </p:nvSpPr>
        <p:spPr/>
        <p:txBody>
          <a:bodyPr/>
          <a:lstStyle/>
          <a:p>
            <a:r>
              <a:rPr lang="en-US" dirty="0"/>
              <a:t>MoveDie.exe</a:t>
            </a:r>
          </a:p>
        </p:txBody>
      </p:sp>
      <p:pic>
        <p:nvPicPr>
          <p:cNvPr id="6" name="Picture 5">
            <a:extLst>
              <a:ext uri="{FF2B5EF4-FFF2-40B4-BE49-F238E27FC236}">
                <a16:creationId xmlns:a16="http://schemas.microsoft.com/office/drawing/2014/main" id="{708ACCCC-7C3E-4BFE-958B-46305E85050F}"/>
              </a:ext>
            </a:extLst>
          </p:cNvPr>
          <p:cNvPicPr/>
          <p:nvPr/>
        </p:nvPicPr>
        <p:blipFill>
          <a:blip r:embed="rId2">
            <a:extLst>
              <a:ext uri="{28A0092B-C50C-407E-A947-70E740481C1C}">
                <a14:useLocalDpi xmlns:a14="http://schemas.microsoft.com/office/drawing/2010/main" val="0"/>
              </a:ext>
            </a:extLst>
          </a:blip>
          <a:stretch>
            <a:fillRect/>
          </a:stretch>
        </p:blipFill>
        <p:spPr>
          <a:xfrm>
            <a:off x="774031" y="2476366"/>
            <a:ext cx="6902115" cy="1181234"/>
          </a:xfrm>
          <a:prstGeom prst="rect">
            <a:avLst/>
          </a:prstGeom>
        </p:spPr>
      </p:pic>
      <p:pic>
        <p:nvPicPr>
          <p:cNvPr id="7" name="Picture 6">
            <a:extLst>
              <a:ext uri="{FF2B5EF4-FFF2-40B4-BE49-F238E27FC236}">
                <a16:creationId xmlns:a16="http://schemas.microsoft.com/office/drawing/2014/main" id="{0DBB6D4E-3A36-4EF6-A2DD-D3192E20ED61}"/>
              </a:ext>
            </a:extLst>
          </p:cNvPr>
          <p:cNvPicPr/>
          <p:nvPr/>
        </p:nvPicPr>
        <p:blipFill>
          <a:blip r:embed="rId3">
            <a:extLst>
              <a:ext uri="{28A0092B-C50C-407E-A947-70E740481C1C}">
                <a14:useLocalDpi xmlns:a14="http://schemas.microsoft.com/office/drawing/2010/main" val="0"/>
              </a:ext>
            </a:extLst>
          </a:blip>
          <a:stretch>
            <a:fillRect/>
          </a:stretch>
        </p:blipFill>
        <p:spPr>
          <a:xfrm>
            <a:off x="774031" y="4058419"/>
            <a:ext cx="7247022" cy="2258126"/>
          </a:xfrm>
          <a:prstGeom prst="rect">
            <a:avLst/>
          </a:prstGeom>
        </p:spPr>
      </p:pic>
    </p:spTree>
    <p:extLst>
      <p:ext uri="{BB962C8B-B14F-4D97-AF65-F5344CB8AC3E}">
        <p14:creationId xmlns:p14="http://schemas.microsoft.com/office/powerpoint/2010/main" val="518466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427F9-AA7E-49C0-B9FB-0F046B8F47A3}"/>
              </a:ext>
            </a:extLst>
          </p:cNvPr>
          <p:cNvSpPr>
            <a:spLocks noGrp="1"/>
          </p:cNvSpPr>
          <p:nvPr>
            <p:ph type="title"/>
          </p:nvPr>
        </p:nvSpPr>
        <p:spPr/>
        <p:txBody>
          <a:bodyPr/>
          <a:lstStyle/>
          <a:p>
            <a:r>
              <a:rPr lang="en-US" dirty="0"/>
              <a:t>WellDrop.exe</a:t>
            </a:r>
          </a:p>
        </p:txBody>
      </p:sp>
      <p:pic>
        <p:nvPicPr>
          <p:cNvPr id="4" name="Content Placeholder 3">
            <a:extLst>
              <a:ext uri="{FF2B5EF4-FFF2-40B4-BE49-F238E27FC236}">
                <a16:creationId xmlns:a16="http://schemas.microsoft.com/office/drawing/2014/main" id="{E73F0241-EF81-40E8-932F-3107543A73F8}"/>
              </a:ext>
            </a:extLst>
          </p:cNvPr>
          <p:cNvPicPr>
            <a:picLocks noGrp="1"/>
          </p:cNvPicPr>
          <p:nvPr>
            <p:ph idx="1"/>
          </p:nvPr>
        </p:nvPicPr>
        <p:blipFill>
          <a:blip r:embed="rId2"/>
          <a:stretch>
            <a:fillRect/>
          </a:stretch>
        </p:blipFill>
        <p:spPr>
          <a:xfrm>
            <a:off x="5487251" y="3563315"/>
            <a:ext cx="5861419" cy="3177714"/>
          </a:xfrm>
          <a:prstGeom prst="rect">
            <a:avLst/>
          </a:prstGeom>
        </p:spPr>
      </p:pic>
      <p:sp>
        <p:nvSpPr>
          <p:cNvPr id="6" name="Title 1">
            <a:extLst>
              <a:ext uri="{FF2B5EF4-FFF2-40B4-BE49-F238E27FC236}">
                <a16:creationId xmlns:a16="http://schemas.microsoft.com/office/drawing/2014/main" id="{C3166595-461A-4B08-9C5F-E3A6B7EBBE2D}"/>
              </a:ext>
            </a:extLst>
          </p:cNvPr>
          <p:cNvSpPr txBox="1">
            <a:spLocks/>
          </p:cNvSpPr>
          <p:nvPr/>
        </p:nvSpPr>
        <p:spPr>
          <a:xfrm>
            <a:off x="7070422" y="2964192"/>
            <a:ext cx="2839453" cy="6609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000" dirty="0">
                <a:solidFill>
                  <a:schemeClr val="bg1"/>
                </a:solidFill>
              </a:rPr>
              <a:t>LZ Based Compression</a:t>
            </a:r>
          </a:p>
        </p:txBody>
      </p:sp>
      <p:pic>
        <p:nvPicPr>
          <p:cNvPr id="10" name="Picture 9" descr="A close up of a logo&#10;&#10;Description automatically generated">
            <a:extLst>
              <a:ext uri="{FF2B5EF4-FFF2-40B4-BE49-F238E27FC236}">
                <a16:creationId xmlns:a16="http://schemas.microsoft.com/office/drawing/2014/main" id="{BB678E51-3941-402B-9E08-CD7787ED5C25}"/>
              </a:ext>
            </a:extLst>
          </p:cNvPr>
          <p:cNvPicPr>
            <a:picLocks noChangeAspect="1"/>
          </p:cNvPicPr>
          <p:nvPr/>
        </p:nvPicPr>
        <p:blipFill>
          <a:blip r:embed="rId3"/>
          <a:stretch>
            <a:fillRect/>
          </a:stretch>
        </p:blipFill>
        <p:spPr>
          <a:xfrm>
            <a:off x="410513" y="2279717"/>
            <a:ext cx="5757676" cy="3281977"/>
          </a:xfrm>
          <a:prstGeom prst="rect">
            <a:avLst/>
          </a:prstGeom>
        </p:spPr>
      </p:pic>
      <p:sp>
        <p:nvSpPr>
          <p:cNvPr id="11" name="Title 1">
            <a:extLst>
              <a:ext uri="{FF2B5EF4-FFF2-40B4-BE49-F238E27FC236}">
                <a16:creationId xmlns:a16="http://schemas.microsoft.com/office/drawing/2014/main" id="{5C11D7D7-F7A2-4BE6-8CB9-D5E63BD71F21}"/>
              </a:ext>
            </a:extLst>
          </p:cNvPr>
          <p:cNvSpPr txBox="1">
            <a:spLocks/>
          </p:cNvSpPr>
          <p:nvPr/>
        </p:nvSpPr>
        <p:spPr>
          <a:xfrm>
            <a:off x="2419068" y="2279717"/>
            <a:ext cx="1740566" cy="6609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000" dirty="0">
                <a:solidFill>
                  <a:schemeClr val="bg1"/>
                </a:solidFill>
              </a:rPr>
              <a:t>Self Injection</a:t>
            </a:r>
          </a:p>
        </p:txBody>
      </p:sp>
    </p:spTree>
    <p:extLst>
      <p:ext uri="{BB962C8B-B14F-4D97-AF65-F5344CB8AC3E}">
        <p14:creationId xmlns:p14="http://schemas.microsoft.com/office/powerpoint/2010/main" val="2612547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427F9-AA7E-49C0-B9FB-0F046B8F47A3}"/>
              </a:ext>
            </a:extLst>
          </p:cNvPr>
          <p:cNvSpPr>
            <a:spLocks noGrp="1"/>
          </p:cNvSpPr>
          <p:nvPr>
            <p:ph type="title"/>
          </p:nvPr>
        </p:nvSpPr>
        <p:spPr/>
        <p:txBody>
          <a:bodyPr/>
          <a:lstStyle/>
          <a:p>
            <a:r>
              <a:rPr lang="en-US" dirty="0"/>
              <a:t>Malware.exe</a:t>
            </a:r>
          </a:p>
        </p:txBody>
      </p:sp>
      <p:pic>
        <p:nvPicPr>
          <p:cNvPr id="4" name="Picture 3">
            <a:extLst>
              <a:ext uri="{FF2B5EF4-FFF2-40B4-BE49-F238E27FC236}">
                <a16:creationId xmlns:a16="http://schemas.microsoft.com/office/drawing/2014/main" id="{F5AE8637-65E3-4672-98C5-4EC2D71E4222}"/>
              </a:ext>
            </a:extLst>
          </p:cNvPr>
          <p:cNvPicPr/>
          <p:nvPr/>
        </p:nvPicPr>
        <p:blipFill rotWithShape="1">
          <a:blip r:embed="rId2">
            <a:extLst>
              <a:ext uri="{28A0092B-C50C-407E-A947-70E740481C1C}">
                <a14:useLocalDpi xmlns:a14="http://schemas.microsoft.com/office/drawing/2010/main" val="0"/>
              </a:ext>
            </a:extLst>
          </a:blip>
          <a:srcRect l="3003" r="2052" b="2813"/>
          <a:stretch/>
        </p:blipFill>
        <p:spPr bwMode="auto">
          <a:xfrm>
            <a:off x="768552" y="1834166"/>
            <a:ext cx="4330065" cy="455295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A96A9B8-E34F-4C9A-B8B9-F839B94F4ACC}"/>
              </a:ext>
            </a:extLst>
          </p:cNvPr>
          <p:cNvPicPr/>
          <p:nvPr/>
        </p:nvPicPr>
        <p:blipFill rotWithShape="1">
          <a:blip r:embed="rId3">
            <a:extLst>
              <a:ext uri="{28A0092B-C50C-407E-A947-70E740481C1C}">
                <a14:useLocalDpi xmlns:a14="http://schemas.microsoft.com/office/drawing/2010/main" val="0"/>
              </a:ext>
            </a:extLst>
          </a:blip>
          <a:srcRect l="2083" t="1778" r="3204" b="5805"/>
          <a:stretch/>
        </p:blipFill>
        <p:spPr bwMode="auto">
          <a:xfrm>
            <a:off x="5799222" y="2043081"/>
            <a:ext cx="5486400" cy="43440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9966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427F9-AA7E-49C0-B9FB-0F046B8F47A3}"/>
              </a:ext>
            </a:extLst>
          </p:cNvPr>
          <p:cNvSpPr>
            <a:spLocks noGrp="1"/>
          </p:cNvSpPr>
          <p:nvPr>
            <p:ph type="title"/>
          </p:nvPr>
        </p:nvSpPr>
        <p:spPr/>
        <p:txBody>
          <a:bodyPr/>
          <a:lstStyle/>
          <a:p>
            <a:r>
              <a:rPr lang="en-US" dirty="0"/>
              <a:t>Key Parts of Malware.exe</a:t>
            </a:r>
          </a:p>
        </p:txBody>
      </p:sp>
      <p:pic>
        <p:nvPicPr>
          <p:cNvPr id="4" name="Picture 3">
            <a:extLst>
              <a:ext uri="{FF2B5EF4-FFF2-40B4-BE49-F238E27FC236}">
                <a16:creationId xmlns:a16="http://schemas.microsoft.com/office/drawing/2014/main" id="{05841108-8741-4EB9-892B-56E8D55272C2}"/>
              </a:ext>
            </a:extLst>
          </p:cNvPr>
          <p:cNvPicPr/>
          <p:nvPr/>
        </p:nvPicPr>
        <p:blipFill rotWithShape="1">
          <a:blip r:embed="rId2">
            <a:extLst>
              <a:ext uri="{28A0092B-C50C-407E-A947-70E740481C1C}">
                <a14:useLocalDpi xmlns:a14="http://schemas.microsoft.com/office/drawing/2010/main" val="0"/>
              </a:ext>
            </a:extLst>
          </a:blip>
          <a:srcRect t="1" b="32304"/>
          <a:stretch/>
        </p:blipFill>
        <p:spPr>
          <a:xfrm>
            <a:off x="322847" y="1834166"/>
            <a:ext cx="5401677" cy="2144276"/>
          </a:xfrm>
          <a:prstGeom prst="rect">
            <a:avLst/>
          </a:prstGeom>
        </p:spPr>
      </p:pic>
      <p:pic>
        <p:nvPicPr>
          <p:cNvPr id="5" name="Picture 4">
            <a:extLst>
              <a:ext uri="{FF2B5EF4-FFF2-40B4-BE49-F238E27FC236}">
                <a16:creationId xmlns:a16="http://schemas.microsoft.com/office/drawing/2014/main" id="{9A761BA6-5462-41D1-A091-5191368A5FA6}"/>
              </a:ext>
            </a:extLst>
          </p:cNvPr>
          <p:cNvPicPr/>
          <p:nvPr/>
        </p:nvPicPr>
        <p:blipFill>
          <a:blip r:embed="rId3">
            <a:extLst>
              <a:ext uri="{28A0092B-C50C-407E-A947-70E740481C1C}">
                <a14:useLocalDpi xmlns:a14="http://schemas.microsoft.com/office/drawing/2010/main" val="0"/>
              </a:ext>
            </a:extLst>
          </a:blip>
          <a:stretch>
            <a:fillRect/>
          </a:stretch>
        </p:blipFill>
        <p:spPr>
          <a:xfrm>
            <a:off x="5865428" y="2300971"/>
            <a:ext cx="6182191" cy="4029223"/>
          </a:xfrm>
          <a:prstGeom prst="rect">
            <a:avLst/>
          </a:prstGeom>
        </p:spPr>
      </p:pic>
      <p:pic>
        <p:nvPicPr>
          <p:cNvPr id="6" name="Picture 5">
            <a:extLst>
              <a:ext uri="{FF2B5EF4-FFF2-40B4-BE49-F238E27FC236}">
                <a16:creationId xmlns:a16="http://schemas.microsoft.com/office/drawing/2014/main" id="{610A3128-1AB0-48D9-9155-7313F784C6DA}"/>
              </a:ext>
            </a:extLst>
          </p:cNvPr>
          <p:cNvPicPr/>
          <p:nvPr/>
        </p:nvPicPr>
        <p:blipFill>
          <a:blip r:embed="rId4">
            <a:extLst>
              <a:ext uri="{28A0092B-C50C-407E-A947-70E740481C1C}">
                <a14:useLocalDpi xmlns:a14="http://schemas.microsoft.com/office/drawing/2010/main" val="0"/>
              </a:ext>
            </a:extLst>
          </a:blip>
          <a:stretch>
            <a:fillRect/>
          </a:stretch>
        </p:blipFill>
        <p:spPr>
          <a:xfrm>
            <a:off x="322846" y="4080005"/>
            <a:ext cx="5401677" cy="2697783"/>
          </a:xfrm>
          <a:prstGeom prst="rect">
            <a:avLst/>
          </a:prstGeom>
        </p:spPr>
      </p:pic>
      <p:cxnSp>
        <p:nvCxnSpPr>
          <p:cNvPr id="11" name="Straight Arrow Connector 10">
            <a:extLst>
              <a:ext uri="{FF2B5EF4-FFF2-40B4-BE49-F238E27FC236}">
                <a16:creationId xmlns:a16="http://schemas.microsoft.com/office/drawing/2014/main" id="{AAC06BF0-46B7-402B-8DF9-ABEE077DA146}"/>
              </a:ext>
            </a:extLst>
          </p:cNvPr>
          <p:cNvCxnSpPr>
            <a:cxnSpLocks/>
          </p:cNvCxnSpPr>
          <p:nvPr/>
        </p:nvCxnSpPr>
        <p:spPr>
          <a:xfrm flipH="1">
            <a:off x="5334850" y="3064592"/>
            <a:ext cx="608749" cy="364408"/>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104425"/>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664</TotalTime>
  <Words>397</Words>
  <Application>Microsoft Office PowerPoint</Application>
  <PresentationFormat>Widescreen</PresentationFormat>
  <Paragraphs>25</Paragraphs>
  <Slides>12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Trebuchet MS</vt:lpstr>
      <vt:lpstr>Berlin</vt:lpstr>
      <vt:lpstr>Malware Analysis Journey</vt:lpstr>
      <vt:lpstr>Background</vt:lpstr>
      <vt:lpstr>VBA Script</vt:lpstr>
      <vt:lpstr>PowerShell</vt:lpstr>
      <vt:lpstr>Virus Total</vt:lpstr>
      <vt:lpstr>MoveDie.exe</vt:lpstr>
      <vt:lpstr>WellDrop.exe</vt:lpstr>
      <vt:lpstr>Malware.exe</vt:lpstr>
      <vt:lpstr>Key Parts of Malware.exe</vt:lpstr>
      <vt:lpstr>C&amp;C</vt:lpstr>
      <vt:lpstr>Ursnif Malware Family</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Analysis Journey</dc:title>
  <dc:creator>Rowe, Duncan</dc:creator>
  <cp:lastModifiedBy>Rowe, Duncan</cp:lastModifiedBy>
  <cp:revision>14</cp:revision>
  <dcterms:created xsi:type="dcterms:W3CDTF">2019-09-26T14:42:08Z</dcterms:created>
  <dcterms:modified xsi:type="dcterms:W3CDTF">2019-09-27T13:43:26Z</dcterms:modified>
</cp:coreProperties>
</file>